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5" r:id="rId9"/>
    <p:sldId id="264" r:id="rId10"/>
    <p:sldId id="269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Degrassi" initials="BD" lastIdx="1" clrIdx="0">
    <p:extLst>
      <p:ext uri="{19B8F6BF-5375-455C-9EA6-DF929625EA0E}">
        <p15:presenceInfo xmlns:p15="http://schemas.microsoft.com/office/powerpoint/2012/main" userId="29ea8a5915a12a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99" d="100"/>
          <a:sy n="99" d="100"/>
        </p:scale>
        <p:origin x="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65B3F-6048-4681-8172-9B5583D7B576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39BB7-6949-4DBB-A333-BBDB545180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08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39BB7-6949-4DBB-A333-BBDB5451801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90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39BB7-6949-4DBB-A333-BBDB5451801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71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39BB7-6949-4DBB-A333-BBDB5451801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69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39BB7-6949-4DBB-A333-BBDB5451801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30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39BB7-6949-4DBB-A333-BBDB5451801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44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D3B7E-E96A-4847-A41B-1FB2F1151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8ACBD2-BC8F-4AC5-A81E-6464F8D75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AB5130-613F-441C-8951-5AEDD04C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6E0-DBAE-429D-90AC-51DA71B0D79C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2D5BA-FD33-4BFE-8F5F-9B5570F5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8C70DE-7153-4C0B-A3B8-E8917526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46C-C59C-4FE3-B963-3C708F384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7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0A48A1-A15B-4299-A028-C6B155C7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4FE245-6F54-47A1-9371-47287D1F8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067818-D69A-4251-814C-9779B2AF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6E0-DBAE-429D-90AC-51DA71B0D79C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05B773-0BB3-44F7-AF62-0A210D14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CEB85A-43D8-4F05-86FB-D39DB26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46C-C59C-4FE3-B963-3C708F384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19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E572AA8-65A4-441F-9BC4-A994A4C18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BD9A08-BA71-48EA-AED4-F1EA21144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36EE8E-13D9-448E-8BBA-A61FD901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6E0-DBAE-429D-90AC-51DA71B0D79C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0468EC-4DDC-4246-8F94-4EE3BAA6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47A6E7-6884-430C-A0C8-0EB84E48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46C-C59C-4FE3-B963-3C708F384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37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F24C2-3CDF-40A4-9B12-A511112D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6C5CC0-660B-4C23-ADE3-DC2DDFF0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73134-A08E-4974-9E0C-47BB8861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6E0-DBAE-429D-90AC-51DA71B0D79C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659528-8F95-41BD-A998-7C7A750C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B0289B-1418-4B67-97AD-52F2DAD5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46C-C59C-4FE3-B963-3C708F384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0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3548E0-0BE8-42A5-8C55-1D052EFD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C6BB5A-CF7D-4C58-BDBA-8A29F8874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445C70-5612-47AC-8219-6FC6EE5A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6E0-DBAE-429D-90AC-51DA71B0D79C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B35329-0EC5-4731-A8A9-C9316CD0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E620E7-9421-4377-88F6-2B8948B3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46C-C59C-4FE3-B963-3C708F384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40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42B89B-8C2F-42E3-A16B-C3940600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647B91-6E08-4D45-8A10-7396BFB2E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B8D10D-D33A-4EEA-AF70-66A0330CC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08F4A2-1897-4E21-8E47-546402B7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6E0-DBAE-429D-90AC-51DA71B0D79C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D8B03C-7F36-43C6-9BA7-E306E749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74F846-8C07-4BB7-BDED-F10EA038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46C-C59C-4FE3-B963-3C708F384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53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15373-253A-404F-B7FF-C7E7E974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2AEA9D-3ACB-4DB1-B0E5-37FBD5FA8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D21252-ADC1-453C-A09C-E7D82C3D2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7C8F258-4376-4DCC-9634-BDE5268B2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A02718D-5607-4C28-B0A3-B9EE8E10C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BCCA1A1-A1AE-495D-BD52-218165ED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6E0-DBAE-429D-90AC-51DA71B0D79C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5E10614-4202-499E-9AAD-2E65DFB2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4882262-7A8F-4D33-8D02-765E568D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46C-C59C-4FE3-B963-3C708F384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07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647F6-1FAD-40D4-BBEF-95D46936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CE506F-E0C5-486C-91BA-09F3E8E1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6E0-DBAE-429D-90AC-51DA71B0D79C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EF6D95-1366-4371-A4D3-10FC25A2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474AEC-808A-4C50-B1C4-77E93D2C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46C-C59C-4FE3-B963-3C708F384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88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821A15-2240-4124-910F-87AB43BC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6E0-DBAE-429D-90AC-51DA71B0D79C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F7941D-400A-4A5C-86C4-4ED73047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4661D-5F59-4744-AB34-55A0D9BF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46C-C59C-4FE3-B963-3C708F384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20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1A244-F8E5-4B34-9F8F-CC87F9EA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68407F-8A3B-46E2-925C-BE65439E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42DBC7-EB2D-438A-BE7B-F66DA5D82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F140B6-8AFB-4FA2-9EF8-C73E8F29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6E0-DBAE-429D-90AC-51DA71B0D79C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89F95F-74CD-48BC-B833-9C97C9F5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47A94A-09C3-49ED-8EA6-B0DDF706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46C-C59C-4FE3-B963-3C708F384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8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65B66A-6A19-4A6C-B92D-F6F60462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20DF17-C05A-4E68-AB0F-63FE22A2B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A8F4A9-D0A4-448B-A01D-DA0D97829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F197BF-23AD-48AC-90D8-381700AB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6E0-DBAE-429D-90AC-51DA71B0D79C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96DB0A-BD2A-4A7B-83AD-98FC5C11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8BF51D-83CE-420B-94BC-14FA8C4D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46C-C59C-4FE3-B963-3C708F384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97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23D401E-44CF-4293-9AB8-79325874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55C52B-BD74-4B1F-8D90-AAC2F7B65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DDF90-AB68-43BE-B0AC-4DF39E067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486E0-DBAE-429D-90AC-51DA71B0D79C}" type="datetimeFigureOut">
              <a:rPr lang="it-IT" smtClean="0"/>
              <a:t>05/12/2019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A99498-D41F-4123-BC64-EE1AE3071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7FCF8-5672-44F2-A083-C3AC1C02A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246C-C59C-4FE3-B963-3C708F384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7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scientificast.it/a-come-acqua-b-come-bufal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AE8D5F5-885F-4C18-8EC6-D8FE253493ED}"/>
              </a:ext>
            </a:extLst>
          </p:cNvPr>
          <p:cNvSpPr/>
          <p:nvPr/>
        </p:nvSpPr>
        <p:spPr>
          <a:xfrm>
            <a:off x="3019887" y="1724487"/>
            <a:ext cx="6152225" cy="3409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EEA399B-32B3-44DD-9734-1882CF508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9006" y="229885"/>
            <a:ext cx="10733987" cy="639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137AE8-9FE9-455B-B44E-094AC5DC3D8B}"/>
              </a:ext>
            </a:extLst>
          </p:cNvPr>
          <p:cNvSpPr txBox="1"/>
          <p:nvPr/>
        </p:nvSpPr>
        <p:spPr>
          <a:xfrm>
            <a:off x="936396" y="7016572"/>
            <a:ext cx="107339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s://www.scientificast.it/a-come-acqua-b-come-bufala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nc-nd/3.0/"/>
              </a:rPr>
              <a:t>CC BY-NC-ND</a:t>
            </a:r>
            <a:endParaRPr lang="it-IT" sz="9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652E03-1978-4BEC-A44B-BAAD1FD79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9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L’acqua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35F083-1E66-42B3-9E76-FEEE94A4F7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8000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Fonte di Vita</a:t>
            </a:r>
          </a:p>
        </p:txBody>
      </p:sp>
    </p:spTree>
    <p:extLst>
      <p:ext uri="{BB962C8B-B14F-4D97-AF65-F5344CB8AC3E}">
        <p14:creationId xmlns:p14="http://schemas.microsoft.com/office/powerpoint/2010/main" val="6708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BA4FD37-6678-4BDC-BD3E-B87BFB2965B0}"/>
              </a:ext>
            </a:extLst>
          </p:cNvPr>
          <p:cNvSpPr/>
          <p:nvPr/>
        </p:nvSpPr>
        <p:spPr>
          <a:xfrm>
            <a:off x="976184" y="601363"/>
            <a:ext cx="102396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Quale acqua?</a:t>
            </a:r>
          </a:p>
          <a:p>
            <a:endParaRPr lang="it-IT" sz="1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it-IT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Acqua di sorgente</a:t>
            </a:r>
          </a:p>
          <a:p>
            <a:r>
              <a:rPr lang="it-IT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è acqua viva, pura, alcalina e ionizzata ma purtroppo per noi difficile da reperire</a:t>
            </a:r>
          </a:p>
          <a:p>
            <a:endParaRPr lang="it-IT" sz="20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it-IT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Acqua dell’acquedotto locale</a:t>
            </a:r>
          </a:p>
          <a:p>
            <a:r>
              <a:rPr lang="it-IT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è soggetta a una rigorosa normativa di controllo, è a km 0, è corrente, potabile e depurata</a:t>
            </a:r>
          </a:p>
          <a:p>
            <a:endParaRPr lang="it-IT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it-IT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Acqua imbottigliata</a:t>
            </a:r>
          </a:p>
          <a:p>
            <a:r>
              <a:rPr lang="it-IT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Non è soggetta agli stessi controlli di quella dell’acquedotto e spesso ha uno stoccaggio molto lungo tanto da invalidare le proprietà iniziali</a:t>
            </a:r>
          </a:p>
          <a:p>
            <a:endParaRPr lang="it-IT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it-IT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Acqua microfiltrata</a:t>
            </a:r>
          </a:p>
          <a:p>
            <a:r>
              <a:rPr lang="it-IT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È l’acqua dell’acquedotto che viene ulteriormente migliorata attraverso un processo di filtrazione naturale che toglie ogni impurità lasciando inalterate le proprietà organolettiche </a:t>
            </a:r>
          </a:p>
        </p:txBody>
      </p:sp>
    </p:spTree>
    <p:extLst>
      <p:ext uri="{BB962C8B-B14F-4D97-AF65-F5344CB8AC3E}">
        <p14:creationId xmlns:p14="http://schemas.microsoft.com/office/powerpoint/2010/main" val="170080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59B68-BE01-4C83-8A60-0C7D997F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35" y="627750"/>
            <a:ext cx="5562365" cy="1915767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Come bere …</a:t>
            </a:r>
            <a:br>
              <a:rPr lang="it-IT" sz="3600" b="1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3600" b="1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acqua di buona qualità  </a:t>
            </a:r>
            <a:br>
              <a:rPr lang="it-IT" sz="4400" b="1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000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 non puoi vivere in mezzo alla  Natura?</a:t>
            </a:r>
            <a:br>
              <a:rPr lang="it-IT" sz="2000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it-IT" sz="2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0084ED10-AC61-4952-B55A-039EDAC0C7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 b="21315"/>
          <a:stretch>
            <a:fillRect/>
          </a:stretch>
        </p:blipFill>
        <p:spPr>
          <a:xfrm>
            <a:off x="5779346" y="1724144"/>
            <a:ext cx="2654932" cy="2096358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5E32A3-D31E-4616-88F3-6C0AA57EA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80" y="2232454"/>
            <a:ext cx="4517983" cy="3605877"/>
          </a:xfrm>
        </p:spPr>
        <p:txBody>
          <a:bodyPr>
            <a:normAutofit/>
          </a:bodyPr>
          <a:lstStyle/>
          <a:p>
            <a:endParaRPr lang="it-IT" sz="20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it-IT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L’acqua dell’acquedotto del tuo territorio è buona</a:t>
            </a:r>
          </a:p>
          <a:p>
            <a:r>
              <a:rPr lang="it-IT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it-IT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 può essere migliorata!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Depurata dal cloro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Depurata dai microorganismi e altri contaminanti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Arricchita di minerali utili al metabolismo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CB4BB31-5703-4A4D-AE1F-D60AA3AF7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170" y="2510246"/>
            <a:ext cx="2216450" cy="257875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47FD0CC-D405-4936-A728-8136ED823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78" y="306195"/>
            <a:ext cx="2457450" cy="18669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823A0E-4F3B-41BC-843B-BB9355426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49" y="4143631"/>
            <a:ext cx="2946431" cy="21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3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B2910-D272-4B01-8B7B-BF4AEC95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Acqua ideale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D57223-8238-4F3C-8957-5B9CF304F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L’acqua ideale è alcalina e ionizzata, non contiene metalli pesanti ma sali minerali nutrienti ed è antiossidante.</a:t>
            </a:r>
          </a:p>
          <a:p>
            <a:r>
              <a:rPr lang="it-IT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E’ viva come quella di sorgente.</a:t>
            </a:r>
          </a:p>
          <a:p>
            <a:endParaRPr lang="it-IT" dirty="0"/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8D8519ED-68F4-4508-BA35-3873C8A34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>
          <a:xfrm>
            <a:off x="5483425" y="1219200"/>
            <a:ext cx="5398759" cy="4262909"/>
          </a:xfrm>
        </p:spPr>
      </p:pic>
    </p:spTree>
    <p:extLst>
      <p:ext uri="{BB962C8B-B14F-4D97-AF65-F5344CB8AC3E}">
        <p14:creationId xmlns:p14="http://schemas.microsoft.com/office/powerpoint/2010/main" val="285353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1B0DD3-4AEB-404A-A890-5543B0C8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1383956"/>
            <a:ext cx="3932237" cy="797011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Acqua alcalina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B65A4C-D45E-4E0F-BB41-68905CF26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369" y="2514601"/>
            <a:ext cx="4621426" cy="3083011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È acqua basica, cioè con un PH maggiore a 7.</a:t>
            </a:r>
          </a:p>
          <a:p>
            <a:r>
              <a:rPr lang="it-IT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 Potenziale di </a:t>
            </a:r>
            <a:r>
              <a:rPr lang="it-IT" sz="28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Hydrogeno</a:t>
            </a:r>
            <a:r>
              <a:rPr lang="it-IT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è un parametro che misura il livello di concentrazione di ioni in soluzione acquosa. </a:t>
            </a:r>
          </a:p>
          <a:p>
            <a:endParaRPr lang="it-IT" dirty="0"/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B5F19FC2-5EBF-4ABA-B550-428B2308B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r="7477"/>
          <a:stretch>
            <a:fillRect/>
          </a:stretch>
        </p:blipFill>
        <p:spPr>
          <a:xfrm>
            <a:off x="5306755" y="1123721"/>
            <a:ext cx="5839039" cy="4610558"/>
          </a:xfrm>
        </p:spPr>
      </p:pic>
    </p:spTree>
    <p:extLst>
      <p:ext uri="{BB962C8B-B14F-4D97-AF65-F5344CB8AC3E}">
        <p14:creationId xmlns:p14="http://schemas.microsoft.com/office/powerpoint/2010/main" val="13375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492F15-8CB2-43A6-AE36-032DFBB2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Equilibrio </a:t>
            </a:r>
            <a:br>
              <a:rPr lang="it-IT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acido-basico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C3E559-1594-43AE-BD60-C67F1205E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4544" y="2403389"/>
            <a:ext cx="3932237" cy="3811588"/>
          </a:xfrm>
        </p:spPr>
        <p:txBody>
          <a:bodyPr/>
          <a:lstStyle/>
          <a:p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Uno dei compiti principali del corpo umano è di bilanciare l’acidità e l’alcalinità per mantenere un equilibrio salutare.</a:t>
            </a:r>
          </a:p>
          <a:p>
            <a:endParaRPr lang="it-IT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L’acqua alcalina è l’alimento ideale per mantenere questo equilibrio</a:t>
            </a:r>
          </a:p>
          <a:p>
            <a:endParaRPr lang="it-IT" dirty="0"/>
          </a:p>
        </p:txBody>
      </p:sp>
      <p:pic>
        <p:nvPicPr>
          <p:cNvPr id="5" name="Segnaposto immagine 5">
            <a:extLst>
              <a:ext uri="{FF2B5EF4-FFF2-40B4-BE49-F238E27FC236}">
                <a16:creationId xmlns:a16="http://schemas.microsoft.com/office/drawing/2014/main" id="{D18FF874-D25F-4DEB-A5A1-99C754480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" b="4676"/>
          <a:stretch>
            <a:fillRect/>
          </a:stretch>
        </p:blipFill>
        <p:spPr>
          <a:xfrm>
            <a:off x="5387421" y="960737"/>
            <a:ext cx="6096689" cy="4813987"/>
          </a:xfrm>
        </p:spPr>
      </p:pic>
    </p:spTree>
    <p:extLst>
      <p:ext uri="{BB962C8B-B14F-4D97-AF65-F5344CB8AC3E}">
        <p14:creationId xmlns:p14="http://schemas.microsoft.com/office/powerpoint/2010/main" val="253257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C3B6CB-8725-4D21-98FE-73684988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05" y="55459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Caratteristiche dell’acqua alcalina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CB9A0FF-E7B2-47C2-B29C-5BFCE9183A55}"/>
              </a:ext>
            </a:extLst>
          </p:cNvPr>
          <p:cNvSpPr/>
          <p:nvPr/>
        </p:nvSpPr>
        <p:spPr>
          <a:xfrm>
            <a:off x="465437" y="1880158"/>
            <a:ext cx="11261125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Ha un buon sapore, è più leggera</a:t>
            </a:r>
            <a:endParaRPr lang="it-IT" sz="2400" dirty="0"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Ha una microstruttura che ne agevola l’assorbimento</a:t>
            </a:r>
            <a:endParaRPr lang="it-IT" sz="2400" dirty="0"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È ricca di minerali alcalini – come calcio e magnesio – in forma ionizzata, quindi facilmente assimilabili e di altrettanto facile espulsione</a:t>
            </a:r>
            <a:endParaRPr lang="it-IT" sz="2400" dirty="0"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È antiossidante in quanto ricca di elettroni – ionizzata -  che catturano i radicali liberi</a:t>
            </a:r>
            <a:endParaRPr lang="it-IT" sz="2400" dirty="0"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Contribuisce al ripristino del corretto equilibrio acido-basico dell’organismo</a:t>
            </a:r>
            <a:endParaRPr lang="it-IT" sz="2400" dirty="0"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Aiuta ad espellere gli acidi dai tessuti - drena gli accumuli di acido lattico</a:t>
            </a:r>
            <a:endParaRPr lang="it-IT" sz="2400" dirty="0"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Ha un maggiore potere idratante </a:t>
            </a:r>
            <a:endParaRPr lang="it-IT" sz="2400" dirty="0"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Combatte l’acidosi nelle sue varie forme</a:t>
            </a:r>
            <a:endParaRPr lang="it-IT" sz="2400" dirty="0"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5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5DB2EA-5AFF-46BA-B79C-7B1C7976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2" y="744409"/>
            <a:ext cx="3932237" cy="986481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Acqua ionizzata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47E3F1-6B83-424D-AD50-3D4D37582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411" y="1917356"/>
            <a:ext cx="4423718" cy="4005649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ionizzazione è un processo che produce una reazione chimica attiva naturale.</a:t>
            </a:r>
          </a:p>
          <a:p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molecola H2O viene divisa in due parti: lo ione di idrogeno H+ e lo ione di idrossido OH-.</a:t>
            </a:r>
          </a:p>
          <a:p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Pertanto l’acqua alcalina ionizzata contiene una maggior quantità di ossigeno in forma di 0H-, che si lega con minerali ionizzati alcalini + (calcio, magnesio, sodio, potassio) riducendo l’acidità del corpo.</a:t>
            </a:r>
          </a:p>
        </p:txBody>
      </p:sp>
      <p:pic>
        <p:nvPicPr>
          <p:cNvPr id="6" name="Immagine 5" descr="water02">
            <a:extLst>
              <a:ext uri="{FF2B5EF4-FFF2-40B4-BE49-F238E27FC236}">
                <a16:creationId xmlns:a16="http://schemas.microsoft.com/office/drawing/2014/main" id="{8A11436D-3AE4-4491-B013-F7FCFE6401D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0" t="35540" r="22824" b="26577"/>
          <a:stretch/>
        </p:blipFill>
        <p:spPr bwMode="auto">
          <a:xfrm>
            <a:off x="5692347" y="1087395"/>
            <a:ext cx="4753232" cy="4547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503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529E6-A3AF-4ED3-AD62-87F808B8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35" y="687752"/>
            <a:ext cx="5009077" cy="1250092"/>
          </a:xfrm>
        </p:spPr>
        <p:txBody>
          <a:bodyPr>
            <a:noAutofit/>
          </a:bodyPr>
          <a:lstStyle/>
          <a:p>
            <a:pPr algn="ctr"/>
            <a:r>
              <a:rPr lang="it-IT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 ORP – </a:t>
            </a:r>
            <a:br>
              <a:rPr lang="it-IT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potenziale di ossidoriduzione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6FA46C-68E7-477C-BA48-A336D4850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851" y="2197443"/>
            <a:ext cx="4648844" cy="3811588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Misura la combinazione di una sostanza chimica con l’ossigeno.</a:t>
            </a:r>
          </a:p>
          <a:p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Come per il PH, l’organismo cerca di mantenere un equilibrio.</a:t>
            </a:r>
          </a:p>
          <a:p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Troppe molecole ossidate causano malattie, perciò è necessario bilanciarle con sostanze antiossidanti che si trovano nella frutta, nella verdura ma soprattutto nell’acqua.</a:t>
            </a:r>
          </a:p>
          <a:p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L’ORP di una buona acqua antiossidante varia tra 0 e -400 </a:t>
            </a:r>
            <a:r>
              <a:rPr lang="it-IT" sz="2400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mV</a:t>
            </a:r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5964886-8900-4317-8588-CB5BF32F7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12" y="1937844"/>
            <a:ext cx="6059133" cy="29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2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D705A0-2678-4F0A-9D98-02642386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53" y="1366614"/>
            <a:ext cx="3932237" cy="797011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Acidosi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3C78BC-8578-4D3E-A55B-1B7DBAAE2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8685" y="2198560"/>
            <a:ext cx="3932237" cy="3399054"/>
          </a:xfrm>
        </p:spPr>
        <p:txBody>
          <a:bodyPr>
            <a:normAutofit fontScale="77500" lnSpcReduction="20000"/>
          </a:bodyPr>
          <a:lstStyle/>
          <a:p>
            <a:endParaRPr lang="it-IT" sz="32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it-IT" sz="32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 eccesso di acidità nel corpo altera i processi vitali </a:t>
            </a:r>
          </a:p>
          <a:p>
            <a:endParaRPr lang="it-IT" sz="32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it-IT" sz="32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l’organismo diventa più debole e sensibile alle infezioni e alle malattie. </a:t>
            </a:r>
            <a:endParaRPr lang="it-IT" sz="32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it-IT" sz="3200" b="1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endParaRPr lang="it-IT" sz="3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91A0538-329D-4AEF-B8CE-302DD7B5DB1B}"/>
              </a:ext>
            </a:extLst>
          </p:cNvPr>
          <p:cNvSpPr/>
          <p:nvPr/>
        </p:nvSpPr>
        <p:spPr>
          <a:xfrm>
            <a:off x="5684108" y="1366614"/>
            <a:ext cx="5000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Comportamenti che concorrono ad acidificare l’organismo, sono:</a:t>
            </a:r>
          </a:p>
          <a:p>
            <a:endParaRPr lang="it-IT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Insufficiente apporto di nutrienti alcalinizzanti (frutta e verdura)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Eccesso di alimenti acidificanti (carne, formaggio, salumi, bibite gassate)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Insufficiente apporto di liquidi specie di acqua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Assunzione di farmaci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Assunzione di nicotina e alcool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Vita sedentaria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Sport intensivo</a:t>
            </a:r>
          </a:p>
        </p:txBody>
      </p:sp>
    </p:spTree>
    <p:extLst>
      <p:ext uri="{BB962C8B-B14F-4D97-AF65-F5344CB8AC3E}">
        <p14:creationId xmlns:p14="http://schemas.microsoft.com/office/powerpoint/2010/main" val="2559264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9BB283-5413-4593-9347-45F69D5FE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647" y="683976"/>
            <a:ext cx="3932237" cy="5490047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 cibo che mangiamo viene “bruciato” dalle cellule per produrre energia, </a:t>
            </a:r>
            <a:r>
              <a:rPr lang="it-IT" sz="1800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residui sono “acidi”</a:t>
            </a:r>
            <a:r>
              <a:rPr lang="it-IT" sz="1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e sono riversati nel sangue.</a:t>
            </a:r>
          </a:p>
          <a:p>
            <a:r>
              <a:rPr lang="it-IT" sz="1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Questo processo avviene costantemente, pertanto il corpo deve acquisire sufficienti sostanze alcaline per far si </a:t>
            </a:r>
            <a:r>
              <a:rPr lang="it-IT" sz="1800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</a:t>
            </a:r>
            <a:r>
              <a:rPr lang="it-IT" sz="1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it-IT" sz="1800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 sangue mantenga l’equilibrio acido-basico. </a:t>
            </a:r>
          </a:p>
          <a:p>
            <a:r>
              <a:rPr lang="it-IT" sz="1800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Bere acqua di qualità </a:t>
            </a:r>
            <a:r>
              <a:rPr lang="it-IT" sz="1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è certamente l’azione più semplice ed efficace per predisporre il corpo ad affrontare ogni funzione vitale.</a:t>
            </a:r>
          </a:p>
          <a:p>
            <a:r>
              <a:rPr lang="it-IT" sz="2000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</a:t>
            </a:r>
            <a:r>
              <a:rPr lang="it-IT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acqua alcalina, </a:t>
            </a:r>
            <a:r>
              <a:rPr lang="it-IT" sz="2000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cioè con PH basico, è dunque l’</a:t>
            </a:r>
            <a:r>
              <a:rPr lang="it-IT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alimento ideale</a:t>
            </a:r>
            <a:r>
              <a:rPr lang="it-IT" sz="2000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per mantenersi in salute.</a:t>
            </a:r>
          </a:p>
          <a:p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6AB0755-C836-4591-ACB5-B09DBA7BC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48" y="979510"/>
            <a:ext cx="6591543" cy="41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9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4F814-E32C-4206-A4D8-F8091885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2265"/>
            <a:ext cx="3932237" cy="117128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L’acqua e le buone abitudini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EE2AD8-AE41-4180-B2C2-36D5A5031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659" y="2161095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Dieta equilibrata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Esercizio fisico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Bere molta acqua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 acquisire buone abitudini ci vuole una continuità di almeno 21 giorni.</a:t>
            </a:r>
          </a:p>
          <a:p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Otterremo più energia</a:t>
            </a:r>
          </a:p>
          <a:p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Più buon umore</a:t>
            </a:r>
          </a:p>
          <a:p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Migliori difese immunitarie</a:t>
            </a:r>
          </a:p>
          <a:p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Benessere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A657BD-45C2-4F1B-A6FD-0A4F2C8F1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78" y="999241"/>
            <a:ext cx="6689767" cy="459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0E0492-08C1-4628-8B22-55D9F17E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15" y="719138"/>
            <a:ext cx="4676273" cy="1069975"/>
          </a:xfrm>
        </p:spPr>
        <p:txBody>
          <a:bodyPr/>
          <a:lstStyle/>
          <a:p>
            <a:r>
              <a:rPr lang="it-IT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Alimenti antiossidanti</a:t>
            </a:r>
            <a:br>
              <a:rPr lang="it-IT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valori scala ORAC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03FEDD0-86D7-4036-BE13-530F376E2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0" y="1971927"/>
            <a:ext cx="6562908" cy="4228347"/>
          </a:xfrm>
          <a:prstGeom prst="rect">
            <a:avLst/>
          </a:prstGeom>
        </p:spPr>
      </p:pic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CFA25321-2D57-4A7A-809F-895CE2F86A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r="4431"/>
          <a:stretch>
            <a:fillRect/>
          </a:stretch>
        </p:blipFill>
        <p:spPr>
          <a:xfrm>
            <a:off x="5584240" y="903667"/>
            <a:ext cx="5685338" cy="4489194"/>
          </a:xfr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501C7BA5-7981-4986-995B-8060A75DF283}"/>
              </a:ext>
            </a:extLst>
          </p:cNvPr>
          <p:cNvSpPr txBox="1">
            <a:spLocks/>
          </p:cNvSpPr>
          <p:nvPr/>
        </p:nvSpPr>
        <p:spPr>
          <a:xfrm>
            <a:off x="5828000" y="5575675"/>
            <a:ext cx="5354027" cy="6534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ACQUA ALCALINA: 8253</a:t>
            </a:r>
          </a:p>
        </p:txBody>
      </p:sp>
    </p:spTree>
    <p:extLst>
      <p:ext uri="{BB962C8B-B14F-4D97-AF65-F5344CB8AC3E}">
        <p14:creationId xmlns:p14="http://schemas.microsoft.com/office/powerpoint/2010/main" val="811914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B3055-51D2-49E6-983E-5462B8C4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5754" cy="1045221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!!! NON PERDIAMOCI IN UN BICCHIERE D’ACQUA !!!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081D70-7481-4964-AF8D-055135A2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45" y="1478328"/>
            <a:ext cx="3525863" cy="417626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9124157-7F58-4A53-9686-59DAE76F4454}"/>
              </a:ext>
            </a:extLst>
          </p:cNvPr>
          <p:cNvSpPr/>
          <p:nvPr/>
        </p:nvSpPr>
        <p:spPr>
          <a:xfrm>
            <a:off x="2404819" y="5846544"/>
            <a:ext cx="6839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!!! BEVIAMO ACQUA ALCALINA !!!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7382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92C2DA-9C4B-48B4-89B8-00534CD8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803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Grazie per l’attenzione!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B1F93F-0BCF-4C51-99E7-E8383E538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11" y="2349366"/>
            <a:ext cx="3878578" cy="36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5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86743B-7766-4818-AABF-CF7CE045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96945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it-IT" sz="4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PERCHE’ BERE ACQUA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9D831E-692F-4985-A328-BD9340A4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7594"/>
            <a:ext cx="3932237" cy="3811588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Come la Terra, anche noi siamo fatti al 70% di acqua.</a:t>
            </a:r>
          </a:p>
          <a:p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L’acqua è indispensabile: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 funzionamento all’espletamento di tutte le funzioni vitali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 funzionamento di tutti i nostri organi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Veicolo di nutrimento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Necessario al metabolismo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Indispensabile per l’idratazione</a:t>
            </a:r>
          </a:p>
          <a:p>
            <a:endParaRPr lang="it-IT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2A927DE2-D7DF-49EC-9A0E-258BF7AE49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r="1668"/>
          <a:stretch>
            <a:fillRect/>
          </a:stretch>
        </p:blipFill>
        <p:spPr>
          <a:xfrm>
            <a:off x="5180012" y="761181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52049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FC9735A-8E75-47D7-9737-EE7313F8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0" y="786575"/>
            <a:ext cx="4234248" cy="51637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CCB83E4-31B1-4DFB-983E-F517B5710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68" y="722870"/>
            <a:ext cx="7216346" cy="54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0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F09402-5438-4F8B-885B-C6CEC7F5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8" y="320512"/>
            <a:ext cx="5256213" cy="1303256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Siamo fatti di acqua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5FC71A-6B93-4A1D-9395-9A97A12FA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4630" y="1812303"/>
            <a:ext cx="3932237" cy="4418814"/>
          </a:xfrm>
        </p:spPr>
        <p:txBody>
          <a:bodyPr>
            <a:normAutofit fontScale="85000" lnSpcReduction="20000"/>
          </a:bodyPr>
          <a:lstStyle/>
          <a:p>
            <a:r>
              <a:rPr lang="it-IT" sz="31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L’acqua è l’elemento principale di cui sono fatti i nostri organi interni, li mantiene in vita e li rigenera continuamente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Cervello 	                       = 75% acqua</a:t>
            </a:r>
          </a:p>
          <a:p>
            <a:r>
              <a:rPr lang="it-IT" dirty="0">
                <a:solidFill>
                  <a:srgbClr val="0070C0"/>
                </a:solidFill>
              </a:rPr>
              <a:t>Cuore 		= 75 %</a:t>
            </a:r>
          </a:p>
          <a:p>
            <a:r>
              <a:rPr lang="it-IT" dirty="0">
                <a:solidFill>
                  <a:srgbClr val="0070C0"/>
                </a:solidFill>
              </a:rPr>
              <a:t>Polmoni	                       = 86 %</a:t>
            </a:r>
          </a:p>
          <a:p>
            <a:r>
              <a:rPr lang="it-IT" dirty="0">
                <a:solidFill>
                  <a:srgbClr val="0070C0"/>
                </a:solidFill>
              </a:rPr>
              <a:t>Fegato		= 86%</a:t>
            </a:r>
          </a:p>
          <a:p>
            <a:r>
              <a:rPr lang="it-IT" dirty="0">
                <a:solidFill>
                  <a:srgbClr val="0070C0"/>
                </a:solidFill>
              </a:rPr>
              <a:t>Reni		= 83 %</a:t>
            </a:r>
          </a:p>
          <a:p>
            <a:r>
              <a:rPr lang="it-IT" dirty="0">
                <a:solidFill>
                  <a:srgbClr val="0070C0"/>
                </a:solidFill>
              </a:rPr>
              <a:t>Muscoli 	                       = 75 %</a:t>
            </a:r>
          </a:p>
          <a:p>
            <a:r>
              <a:rPr lang="it-IT" dirty="0">
                <a:solidFill>
                  <a:srgbClr val="0070C0"/>
                </a:solidFill>
              </a:rPr>
              <a:t>Ossa 		= 22 %</a:t>
            </a:r>
          </a:p>
          <a:p>
            <a:r>
              <a:rPr lang="it-IT" dirty="0">
                <a:solidFill>
                  <a:srgbClr val="0070C0"/>
                </a:solidFill>
              </a:rPr>
              <a:t>Sangue 		= 83%</a:t>
            </a:r>
          </a:p>
        </p:txBody>
      </p:sp>
      <p:pic>
        <p:nvPicPr>
          <p:cNvPr id="5" name="Segnaposto contenuto 4" descr="Risultati immagini per percentuale di acqua nel corpo umano">
            <a:extLst>
              <a:ext uri="{FF2B5EF4-FFF2-40B4-BE49-F238E27FC236}">
                <a16:creationId xmlns:a16="http://schemas.microsoft.com/office/drawing/2014/main" id="{FD7BE624-2211-4C28-A05F-E54F7D5674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41" y="1623768"/>
            <a:ext cx="5838333" cy="3695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86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D7E281-F2FA-4D59-9DBD-3F104ABF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091" y="457200"/>
            <a:ext cx="3932237" cy="1600200"/>
          </a:xfrm>
        </p:spPr>
        <p:txBody>
          <a:bodyPr/>
          <a:lstStyle/>
          <a:p>
            <a:r>
              <a:rPr lang="it-IT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L’acqua permette tutte le funzioni dell’organismo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EB2207-D391-4A45-8BFE-6531872CC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4823" y="2050330"/>
            <a:ext cx="3932237" cy="3811588"/>
          </a:xfrm>
        </p:spPr>
        <p:txBody>
          <a:bodyPr/>
          <a:lstStyle/>
          <a:p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Respirazione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Circolazione - Trasporta l’ossigeno e i nutrienti (Sali minerali) alle cellule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Assorbimento - Aiuta a trasformare il cibo in energia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Purificazione - Elimina le tossine - espulsione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Regolazione della temperatura del corpo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Lubrificazione le articolazioni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6609212-61C2-4F22-BBA9-5C6AEB9B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42" y="234778"/>
            <a:ext cx="3627608" cy="63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C094BC-A9FF-4E16-B912-510F66A4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69" y="870748"/>
            <a:ext cx="4692994" cy="1812303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L’idratazione è indispensabile al mantenimento della salute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787668-C23B-40CA-97FB-34F8EDE77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093" y="2828819"/>
            <a:ext cx="3932237" cy="3811588"/>
          </a:xfrm>
        </p:spPr>
        <p:txBody>
          <a:bodyPr/>
          <a:lstStyle/>
          <a:p>
            <a:r>
              <a:rPr lang="it-IT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perdita del 5% di acqua porta al </a:t>
            </a:r>
            <a:r>
              <a:rPr lang="it-IT" sz="2800" b="1" dirty="0" err="1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rattrapirsi</a:t>
            </a:r>
            <a:r>
              <a:rPr lang="it-IT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della pelle e alla perdita di tonicità dei muscoli.</a:t>
            </a:r>
          </a:p>
          <a:p>
            <a:r>
              <a:rPr lang="it-IT" sz="28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perdita del 15% di acqua è fatale per l’organismo</a:t>
            </a:r>
            <a:r>
              <a:rPr lang="it-IT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FE27B8A6-2EBD-4793-9656-A218565E3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63" y="1187777"/>
            <a:ext cx="5891753" cy="39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5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B7945-49ED-4743-BC57-83485571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Hai bevuto abbastanza?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5EE64A-4652-4ECF-8DE2-7CBFF3DF1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12" y="1364110"/>
            <a:ext cx="3646110" cy="542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12357-7B94-44C9-A87A-B903A082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84" y="1139482"/>
            <a:ext cx="10515600" cy="5394652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</a:t>
            </a:r>
            <a:r>
              <a:rPr lang="it-IT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qualità dell’acqua </a:t>
            </a: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 beviamo </a:t>
            </a:r>
            <a:b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è paragonabile</a:t>
            </a:r>
            <a:b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alla qualità del carburante</a:t>
            </a:r>
            <a:b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che mettiamo nella nostra automobile</a:t>
            </a:r>
            <a:br>
              <a:rPr lang="it-IT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it-IT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it-IT" sz="5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RIFLETTI!</a:t>
            </a:r>
            <a:br>
              <a:rPr lang="it-IT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it-IT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58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945</Words>
  <Application>Microsoft Office PowerPoint</Application>
  <PresentationFormat>Widescreen</PresentationFormat>
  <Paragraphs>123</Paragraphs>
  <Slides>22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MV Boli</vt:lpstr>
      <vt:lpstr>Tema di Office</vt:lpstr>
      <vt:lpstr>L’acqua</vt:lpstr>
      <vt:lpstr>L’acqua e le buone abitudini </vt:lpstr>
      <vt:lpstr>PERCHE’ BERE ACQUA</vt:lpstr>
      <vt:lpstr>Presentazione standard di PowerPoint</vt:lpstr>
      <vt:lpstr>Siamo fatti di acqua</vt:lpstr>
      <vt:lpstr>L’acqua permette tutte le funzioni dell’organismo</vt:lpstr>
      <vt:lpstr>L’idratazione è indispensabile al mantenimento della salute</vt:lpstr>
      <vt:lpstr>Hai bevuto abbastanza?</vt:lpstr>
      <vt:lpstr>La qualità dell’acqua che beviamo  è paragonabile  alla qualità del carburante  che mettiamo nella nostra automobile   RIFLETTI! </vt:lpstr>
      <vt:lpstr>Presentazione standard di PowerPoint</vt:lpstr>
      <vt:lpstr>Come bere … acqua di buona qualità   se non puoi vivere in mezzo alla  Natura? </vt:lpstr>
      <vt:lpstr>Acqua ideale</vt:lpstr>
      <vt:lpstr>Acqua alcalina</vt:lpstr>
      <vt:lpstr>Equilibrio  acido-basico</vt:lpstr>
      <vt:lpstr>Caratteristiche dell’acqua alcalina</vt:lpstr>
      <vt:lpstr>Acqua ionizzata</vt:lpstr>
      <vt:lpstr>- ORP –  potenziale di ossidoriduzione</vt:lpstr>
      <vt:lpstr>Acidosi</vt:lpstr>
      <vt:lpstr>Presentazione standard di PowerPoint</vt:lpstr>
      <vt:lpstr>Alimenti antiossidanti valori scala ORAC</vt:lpstr>
      <vt:lpstr>!!! NON PERDIAMOCI IN UN BICCHIERE D’ACQUA !!!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L’acqua</dc:title>
  <dc:creator>Barbara Degrassi</dc:creator>
  <cp:lastModifiedBy>Barbara Degrassi</cp:lastModifiedBy>
  <cp:revision>71</cp:revision>
  <dcterms:created xsi:type="dcterms:W3CDTF">2019-11-25T14:23:03Z</dcterms:created>
  <dcterms:modified xsi:type="dcterms:W3CDTF">2019-12-05T19:59:16Z</dcterms:modified>
</cp:coreProperties>
</file>